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Roboto"/>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277fa49e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f277fa49e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Misspelling words: This is one of the most common mistakes that people make while typing. It can be caused by typing too fast, not paying attention to the keys, or simply not knowing how to spell a word.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Incorrect finger placement: Another common mistake is incorrect finger placement on the keyboard. Typing with the wrong fingers or using the wrong hand to reach certain keys can slow down your typing speed and make it harder to type accurately.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Incorrect use of shift key: The shift key is used to type uppercase letters and symbols. However, some people may use it incorrectly or forget to use it altogether. This can result in incorrect capitalization or missing important symbols.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Typing the wrong keys: Sometimes, you may accidentally hit the wrong key while typing. This can be caused by poor hand-eye coordination or not being familiar with the keyboard layout.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Not using the space bar: Many people forget to use the space bar between words, resulting in run-on sentences or improperly formatted text.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Typos: Typos occur when you type a word that is spelled correctly but is not the word you intended to type. This can be caused by typing too quickly or not proofreading your work.</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f277fa49e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f277fa49e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f277fa49e5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f277fa49e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f277fa49e5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f277fa49e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avroyc</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f277fa49e5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f277fa49e5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c2db6be9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c2db6be9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f277fa49e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f277fa49e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Reduced Productivity: Without good typing skills, it can take much longer to complete assignments, projects, and other tasks, which can lead to reduced productivity and lower grades.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Increased Errors: Poor typing skills can lead to mistakes, typos, and errors in your code and other documents. This can result in a lower quality of work and negatively impact your academic and professional performance.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Poor Time Management: Inefficient typing skills can lead to poor time management, as it takes longer to complete tasks. This can lead to missed deadlines and reduced performance.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Physical Discomfort: Poor typing skills can lead to physical discomfort, such as strain on the hands, wrists, and fingers. This can lead to repetitive strain injuries, which can be painful and negatively impact your ability to work.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Difficulty in Collaboration: Without good typing skills, it can be difficult to collaborate effectively with others. Poor communication and misunderstandings can arise, leading to project delays and reduced productivity.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Lower Employability: Not having good typing skills can lower your employability, as many employers require employees to have strong typing skills. This can limit your job opportunities and reduce your chances of professional success.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f277fa49e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f277fa49e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Increased Productivity: Good typing skills can help you complete your assignments and projects more quickly and efficiently. As a result, you can save time and move on to other tasks.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Improved Accuracy: Proper typing skills can help you type accurately, thereby reducing errors in your code and other documents. This can help you to present your work in a more professional and accurate manner.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Better Focus: Good typing skills can help you focus on your work by reducing distractions and helping you to maintain your train of thought while typing. This can help you to better manage your time and complete your work more efficiently.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Reduced Fatigue: Proper typing techniques can help you to reduce the strain on your hands and fingers, thereby reducing the likelihood of fatigue and repetitive strain injuries. This can help you to work more comfortably and for longer periods of time.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Improved Communication: Good typing skills can help you to communicate more effectively with your peers, professors, and colleagues. You can convey your ideas and thoughts more accurately and quickly, thereby improving your ability to collaborate and work in a team.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Competitive Advantage: Having good typing skills can give you a competitive advantage in the job market. Many employers consider typing skills to be an important factor in selecting candidates for job interviews.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f277fa49e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f277fa49e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Keys: The keyboard has a set of keys, including alphabets, numbers, and symbols, arranged in a specific pattern. The layout of keys is based on the QWERTY layout, which is the most common keyboard layout in use today.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Function Keys: The keyboard also has function keys, typically located at the top row of the keyboard. Function keys (F1 to F12) are used to perform specific tasks or shortcuts in software applications.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Modifier Keys: The keyboard has modifier keys such as Shift, Alt, and Control. These keys, when pressed in combination with other keys, modify the behavior of the pressed key.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Enter Key: The Enter key, usually located at the right end of the keyboard, is used to confirm the input command or to start a new line.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Backspace Key: The Backspace key, usually located at the top right of the keyboard, is used to delete the previous character or space.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Space Bar: The space bar, located at the bottom center of the keyboard, is used to enter a space between words.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Arrow Keys: The arrow keys are used to move the cursor in different directions while typing.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Numeric Keypad: The numeric keypad is a separate section of the keyboard that contains numbers and basic math symbols. It is commonly used for numeric data entry.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f277fa49e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f277fa49e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Touch Typing: Touch typing is a method of typing where you use all your fingers to type without looking at the keyboard. This technique involves placing your fingers on the home row keys and using a consistent typing rhythm to type quickly and accurately. Touch typing is the most efficient typing technique and is used by most professional typists.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Hunt and Peck: Hunt and peck is a typing technique where you use only one or two fingers to type, and you look at the keyboard while typing. This technique involves searching for the keys and then pecking at them with one or two fingers. Hunt and peck typing is much slower than touch typing and can cause strain and fatigue in your hands.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Two-Finger Typing: Two-finger typing is a technique where you use only two fingers to type, typically the index fingers. This technique is faster than hunt and peck typing but still slower than touch typing. Two-finger typing is not recommended for extended typing sessions as it can cause strain and fatigue in your hands.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f277fa49e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f277fa49e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Proper hand placement is crucial for effective typing and to prevent strain or injury. Here are the details on how to achieve the correct hand placement on a standard keyboard: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Sit up straight: Position your chair so that your feet are flat on the ground and your back is straight. This will help prevent strain on your back and neck.</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Position the keyboard: Position the keyboard directly in front of you and at a comfortable distance from your body.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Place your hands: Place your hands on the home row keys. The home row keys are the middle row of keys on the keyboard and include the letters A, S, D, F on the left hand and J, K, L, and ; on the right hand. Your fingers should be curved and relaxed.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Rest your thumbs: Rest your thumbs on the space bar, which is located at the bottom of the keyboard. Your thumbs should be relaxed and slightly bent.</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Place your fingers: Place your remaining fingers on the other keys in the home row position. The index fingers should rest on the F and J keys, while the remaining fingers should rest on the keys adjacent to the home row.</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Keep your wrists straight: Keep your wrists straight and level with the keyboard. Avoid bending your wrists up or down, as this can cause strain or injury.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Maintain a light touch: Type with a light touch and avoid hitting the keys too hard. This will help reduce strain and fatigue.</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br>
              <a:rPr lang="en" sz="1200">
                <a:solidFill>
                  <a:schemeClr val="dk1"/>
                </a:solidFill>
                <a:highlight>
                  <a:schemeClr val="lt1"/>
                </a:highlight>
                <a:latin typeface="Roboto"/>
                <a:ea typeface="Roboto"/>
                <a:cs typeface="Roboto"/>
                <a:sym typeface="Roboto"/>
              </a:rPr>
            </a:br>
            <a:r>
              <a:rPr lang="en" sz="1500">
                <a:solidFill>
                  <a:srgbClr val="595959"/>
                </a:solidFill>
                <a:latin typeface="Lato"/>
                <a:ea typeface="Lato"/>
                <a:cs typeface="Lato"/>
                <a:sym typeface="Lato"/>
              </a:rPr>
              <a:t>Avoid looking at the keyboard: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Try to type without looking at the keyboard. This will help you develop muscle memory and increase your speed and accuracy.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By maintaining proper hand placement, you can type more efficiently and with less strain on your hands, wrists, and arms. It may take some time to get used to the correct hand placement, but with practice, it will become more natural and comfortable.</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0c2db6be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0c2db6be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Proper hand placement is crucial for effective typing and to prevent strain or injury. Here are the details on how to achieve the correct hand placement on a standard keyboard: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Sit up straight: Position your chair so that your feet are flat on the ground and your back is straight. This will help prevent strain on your back and neck.</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Position the keyboard: Position the keyboard directly in front of you and at a comfortable distance from your body.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Place your hands: Place your hands on the home row keys. The home row keys are the middle row of keys on the keyboard and include the letters A, S, D, F on the left hand and J, K, L, and ; on the right hand. Your fingers should be curved and relaxed.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Rest your thumbs: Rest your thumbs on the space bar, which is located at the bottom of the keyboard. Your thumbs should be relaxed and slightly bent.</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Place your fingers: Place your remaining fingers on the other keys in the home row position. The index fingers should rest on the F and J keys, while the remaining fingers should rest on the keys adjacent to the home row.</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Keep your wrists straight: Keep your wrists straight and level with the keyboard. Avoid bending your wrists up or down, as this can cause strain or injury.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Maintain a light touch: Type with a light touch and avoid hitting the keys too hard. This will help reduce strain and fatigue.</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br>
              <a:rPr lang="en" sz="1200">
                <a:solidFill>
                  <a:schemeClr val="dk1"/>
                </a:solidFill>
                <a:highlight>
                  <a:schemeClr val="lt1"/>
                </a:highlight>
                <a:latin typeface="Roboto"/>
                <a:ea typeface="Roboto"/>
                <a:cs typeface="Roboto"/>
                <a:sym typeface="Roboto"/>
              </a:rPr>
            </a:br>
            <a:r>
              <a:rPr lang="en" sz="1500">
                <a:solidFill>
                  <a:srgbClr val="595959"/>
                </a:solidFill>
                <a:latin typeface="Lato"/>
                <a:ea typeface="Lato"/>
                <a:cs typeface="Lato"/>
                <a:sym typeface="Lato"/>
              </a:rPr>
              <a:t>Avoid looking at the keyboard: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Try to type without looking at the keyboard. This will help you develop muscle memory and increase your speed and accuracy.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By maintaining proper hand placement, you can type more efficiently and with less strain on your hands, wrists, and arms. It may take some time to get used to the correct hand placement, but with practice, it will become more natural and comfortable.</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0c2db6be9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0c2db6be9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Proper hand placement is crucial for effective typing and to prevent strain or injury. Here are the details on how to achieve the correct hand placement on a standard keyboard: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Sit up straight: Position your chair so that your feet are flat on the ground and your back is straight. This will help prevent strain on your back and neck.</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Position the keyboard: Position the keyboard directly in front of you and at a comfortable distance from your body.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Place your hands: Place your hands on the home row keys. The home row keys are the middle row of keys on the keyboard and include the letters A, S, D, F on the left hand and J, K, L, and ; on the right hand. Your fingers should be curved and relaxed.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Rest your thumbs: Rest your thumbs on the space bar, which is located at the bottom of the keyboard. Your thumbs should be relaxed and slightly bent.</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Place your fingers: Place your remaining fingers on the other keys in the home row position. The index fingers should rest on the F and J keys, while the remaining fingers should rest on the keys adjacent to the home row.</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Keep your wrists straight: Keep your wrists straight and level with the keyboard. Avoid bending your wrists up or down, as this can cause strain or injury.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Maintain a light touch: Type with a light touch and avoid hitting the keys too hard. This will help reduce strain and fatigue.</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br>
              <a:rPr lang="en" sz="1200">
                <a:solidFill>
                  <a:schemeClr val="dk1"/>
                </a:solidFill>
                <a:highlight>
                  <a:schemeClr val="lt1"/>
                </a:highlight>
                <a:latin typeface="Roboto"/>
                <a:ea typeface="Roboto"/>
                <a:cs typeface="Roboto"/>
                <a:sym typeface="Roboto"/>
              </a:rPr>
            </a:br>
            <a:r>
              <a:rPr lang="en" sz="1500">
                <a:solidFill>
                  <a:srgbClr val="595959"/>
                </a:solidFill>
                <a:latin typeface="Lato"/>
                <a:ea typeface="Lato"/>
                <a:cs typeface="Lato"/>
                <a:sym typeface="Lato"/>
              </a:rPr>
              <a:t>Avoid looking at the keyboard: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Try to type without looking at the keyboard. This will help you develop muscle memory and increase your speed and accuracy.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By maintaining proper hand placement, you can type more efficiently and with less strain on your hands, wrists, and arms. It may take some time to get used to the correct hand placement, but with practice, it will become more natural and comfortable.</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277fa49e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f277fa49e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Proper hand placement is crucial for effective typing and to prevent strain or injury. Here are the details on how to achieve the correct hand placement on a standard keyboard: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Sit up straight: Position your chair so that your feet are flat on the ground and your back is straight. This will help prevent strain on your back and neck.</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Position the keyboard: Position the keyboard directly in front of you and at a comfortable distance from your body.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Place your hands: Place your hands on the home row keys. The home row keys are the middle row of keys on the keyboard and include the letters A, S, D, F on the left hand and J, K, L, and ; on the right hand. Your fingers should be curved and relaxed.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Rest your thumbs: Rest your thumbs on the space bar, which is located at the bottom of the keyboard. Your thumbs should be relaxed and slightly bent.</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Place your fingers: Place your remaining fingers on the other keys in the home row position. The index fingers should rest on the F and J keys, while the remaining fingers should rest on the keys adjacent to the home row.</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Keep your wrists straight: Keep your wrists straight and level with the keyboard. Avoid bending your wrists up or down, as this can cause strain or injury.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Maintain a light touch: Type with a light touch and avoid hitting the keys too hard. This will help reduce strain and fatigue.</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br>
              <a:rPr lang="en" sz="1200">
                <a:solidFill>
                  <a:schemeClr val="dk1"/>
                </a:solidFill>
                <a:highlight>
                  <a:schemeClr val="lt1"/>
                </a:highlight>
                <a:latin typeface="Roboto"/>
                <a:ea typeface="Roboto"/>
                <a:cs typeface="Roboto"/>
                <a:sym typeface="Roboto"/>
              </a:rPr>
            </a:br>
            <a:r>
              <a:rPr lang="en" sz="1500">
                <a:solidFill>
                  <a:srgbClr val="595959"/>
                </a:solidFill>
                <a:latin typeface="Lato"/>
                <a:ea typeface="Lato"/>
                <a:cs typeface="Lato"/>
                <a:sym typeface="Lato"/>
              </a:rPr>
              <a:t>Avoid looking at the keyboard:</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Try to type without looking at the keyboard. This will help you develop muscle memory and increase your speed and accuracy.</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By maintaining proper hand placement, you can type more efficiently and with less strain on your hands, wrists, and arms. It may take some time to get used to the correct hand placement, but with practice, it will become more natural and comfortable.</a:t>
            </a:r>
            <a:endParaRPr sz="120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omicronlab.com/avro-keyboard.html" TargetMode="External"/><Relationship Id="rId4" Type="http://schemas.openxmlformats.org/officeDocument/2006/relationships/hyperlink" Target="https://www.nitrotype.com/" TargetMode="External"/><Relationship Id="rId5" Type="http://schemas.openxmlformats.org/officeDocument/2006/relationships/hyperlink" Target="https://play.typeracer.com/" TargetMode="External"/><Relationship Id="rId6" Type="http://schemas.openxmlformats.org/officeDocument/2006/relationships/hyperlink" Target="https://www.speedcoder.net/race/" TargetMode="External"/><Relationship Id="rId7" Type="http://schemas.openxmlformats.org/officeDocument/2006/relationships/hyperlink" Target="https://www.typingmaster.com/typing-tutor/free-download.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3080"/>
              <a:t>Efficient Keyboard Typing </a:t>
            </a:r>
            <a:endParaRPr sz="3080"/>
          </a:p>
          <a:p>
            <a:pPr indent="0" lvl="0" marL="0" rtl="0" algn="ctr">
              <a:spcBef>
                <a:spcPts val="0"/>
              </a:spcBef>
              <a:spcAft>
                <a:spcPts val="0"/>
              </a:spcAft>
              <a:buSzPts val="990"/>
              <a:buNone/>
            </a:pPr>
            <a:r>
              <a:rPr lang="en" sz="2080"/>
              <a:t>Tips and Tricks to Boost Productivity</a:t>
            </a:r>
            <a:endParaRPr sz="2080"/>
          </a:p>
        </p:txBody>
      </p:sp>
      <p:sp>
        <p:nvSpPr>
          <p:cNvPr id="87" name="Google Shape;87;p13"/>
          <p:cNvSpPr txBox="1"/>
          <p:nvPr>
            <p:ph idx="1" type="subTitle"/>
          </p:nvPr>
        </p:nvSpPr>
        <p:spPr>
          <a:xfrm>
            <a:off x="707152" y="2276925"/>
            <a:ext cx="7688100" cy="54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Unlocking the Power of Your Fingers</a:t>
            </a:r>
            <a:endParaRPr/>
          </a:p>
        </p:txBody>
      </p:sp>
      <p:pic>
        <p:nvPicPr>
          <p:cNvPr id="88" name="Google Shape;88;p13"/>
          <p:cNvPicPr preferRelativeResize="0"/>
          <p:nvPr/>
        </p:nvPicPr>
        <p:blipFill>
          <a:blip r:embed="rId3">
            <a:alphaModFix/>
          </a:blip>
          <a:stretch>
            <a:fillRect/>
          </a:stretch>
        </p:blipFill>
        <p:spPr>
          <a:xfrm>
            <a:off x="3769300" y="2718850"/>
            <a:ext cx="2264924" cy="2264924"/>
          </a:xfrm>
          <a:prstGeom prst="rect">
            <a:avLst/>
          </a:prstGeom>
          <a:noFill/>
          <a:ln>
            <a:noFill/>
          </a:ln>
        </p:spPr>
      </p:pic>
      <p:sp>
        <p:nvSpPr>
          <p:cNvPr id="89" name="Google Shape;89;p13"/>
          <p:cNvSpPr txBox="1"/>
          <p:nvPr/>
        </p:nvSpPr>
        <p:spPr>
          <a:xfrm>
            <a:off x="2737459" y="467152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Prepared &amp; Presented By: </a:t>
            </a:r>
            <a:r>
              <a:rPr lang="en">
                <a:latin typeface="Lato"/>
                <a:ea typeface="Lato"/>
                <a:cs typeface="Lato"/>
                <a:sym typeface="Lato"/>
              </a:rPr>
              <a:t>Obaydul Hasan Nayeem</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Common Typing Mistakes</a:t>
            </a:r>
            <a:endParaRPr/>
          </a:p>
        </p:txBody>
      </p:sp>
      <p:sp>
        <p:nvSpPr>
          <p:cNvPr id="146" name="Google Shape;146;p2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Misspelling words</a:t>
            </a:r>
            <a:endParaRPr sz="1600"/>
          </a:p>
          <a:p>
            <a:pPr indent="-330200" lvl="0" marL="457200" rtl="0" algn="l">
              <a:spcBef>
                <a:spcPts val="0"/>
              </a:spcBef>
              <a:spcAft>
                <a:spcPts val="0"/>
              </a:spcAft>
              <a:buSzPts val="1600"/>
              <a:buChar char="-"/>
            </a:pPr>
            <a:r>
              <a:rPr lang="en" sz="1600"/>
              <a:t>Incorrect finger placement</a:t>
            </a:r>
            <a:endParaRPr sz="1600"/>
          </a:p>
          <a:p>
            <a:pPr indent="-330200" lvl="0" marL="457200" rtl="0" algn="l">
              <a:spcBef>
                <a:spcPts val="0"/>
              </a:spcBef>
              <a:spcAft>
                <a:spcPts val="0"/>
              </a:spcAft>
              <a:buSzPts val="1600"/>
              <a:buChar char="-"/>
            </a:pPr>
            <a:r>
              <a:rPr lang="en" sz="1600"/>
              <a:t>Incorrect use of shift key</a:t>
            </a:r>
            <a:endParaRPr sz="1600"/>
          </a:p>
          <a:p>
            <a:pPr indent="-330200" lvl="0" marL="457200" rtl="0" algn="l">
              <a:spcBef>
                <a:spcPts val="0"/>
              </a:spcBef>
              <a:spcAft>
                <a:spcPts val="0"/>
              </a:spcAft>
              <a:buSzPts val="1600"/>
              <a:buChar char="-"/>
            </a:pPr>
            <a:r>
              <a:rPr lang="en" sz="1600"/>
              <a:t>Typing the wrong keys</a:t>
            </a:r>
            <a:endParaRPr sz="1600"/>
          </a:p>
          <a:p>
            <a:pPr indent="-330200" lvl="0" marL="457200" rtl="0" algn="l">
              <a:spcBef>
                <a:spcPts val="0"/>
              </a:spcBef>
              <a:spcAft>
                <a:spcPts val="0"/>
              </a:spcAft>
              <a:buSzPts val="1600"/>
              <a:buChar char="-"/>
            </a:pPr>
            <a:r>
              <a:rPr lang="en" sz="1600"/>
              <a:t>Not using the spacebar</a:t>
            </a:r>
            <a:endParaRPr sz="1600"/>
          </a:p>
          <a:p>
            <a:pPr indent="-330200" lvl="0" marL="457200" rtl="0" algn="l">
              <a:spcBef>
                <a:spcPts val="0"/>
              </a:spcBef>
              <a:spcAft>
                <a:spcPts val="0"/>
              </a:spcAft>
              <a:buSzPts val="1600"/>
              <a:buChar char="-"/>
            </a:pPr>
            <a:r>
              <a:rPr lang="en" sz="1600"/>
              <a:t>Typos</a:t>
            </a:r>
            <a:endParaRPr sz="1600"/>
          </a:p>
          <a:p>
            <a:pPr indent="-330200" lvl="0" marL="457200" rtl="0" algn="l">
              <a:spcBef>
                <a:spcPts val="0"/>
              </a:spcBef>
              <a:spcAft>
                <a:spcPts val="0"/>
              </a:spcAft>
              <a:buSzPts val="1600"/>
              <a:buChar char="-"/>
            </a:pPr>
            <a:r>
              <a:t/>
            </a:r>
            <a:endParaRPr sz="1600"/>
          </a:p>
        </p:txBody>
      </p:sp>
      <p:pic>
        <p:nvPicPr>
          <p:cNvPr id="147" name="Google Shape;147;p22"/>
          <p:cNvPicPr preferRelativeResize="0"/>
          <p:nvPr/>
        </p:nvPicPr>
        <p:blipFill>
          <a:blip r:embed="rId3">
            <a:alphaModFix/>
          </a:blip>
          <a:stretch>
            <a:fillRect/>
          </a:stretch>
        </p:blipFill>
        <p:spPr>
          <a:xfrm>
            <a:off x="5086054" y="2142004"/>
            <a:ext cx="3218375" cy="2531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Typing Speed and Accuracy</a:t>
            </a:r>
            <a:endParaRPr/>
          </a:p>
        </p:txBody>
      </p:sp>
      <p:pic>
        <p:nvPicPr>
          <p:cNvPr id="153" name="Google Shape;153;p23"/>
          <p:cNvPicPr preferRelativeResize="0"/>
          <p:nvPr/>
        </p:nvPicPr>
        <p:blipFill>
          <a:blip r:embed="rId3">
            <a:alphaModFix/>
          </a:blip>
          <a:stretch>
            <a:fillRect/>
          </a:stretch>
        </p:blipFill>
        <p:spPr>
          <a:xfrm>
            <a:off x="817975" y="2492125"/>
            <a:ext cx="7753350" cy="1543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Keyboard Shortcuts</a:t>
            </a:r>
            <a:endParaRPr/>
          </a:p>
        </p:txBody>
      </p:sp>
      <p:sp>
        <p:nvSpPr>
          <p:cNvPr id="159" name="Google Shape;159;p24"/>
          <p:cNvSpPr txBox="1"/>
          <p:nvPr>
            <p:ph idx="1" type="body"/>
          </p:nvPr>
        </p:nvSpPr>
        <p:spPr>
          <a:xfrm>
            <a:off x="729450" y="1926475"/>
            <a:ext cx="4279800" cy="3216900"/>
          </a:xfrm>
          <a:prstGeom prst="rect">
            <a:avLst/>
          </a:prstGeom>
        </p:spPr>
        <p:txBody>
          <a:bodyPr anchorCtr="0" anchor="t" bIns="91425" lIns="91425" spcFirstLastPara="1" rIns="91425" wrap="square" tIns="91425">
            <a:noAutofit/>
          </a:bodyPr>
          <a:lstStyle/>
          <a:p>
            <a:pPr indent="-338137" lvl="0" marL="457200" rtl="0" algn="l">
              <a:lnSpc>
                <a:spcPct val="95000"/>
              </a:lnSpc>
              <a:spcBef>
                <a:spcPts val="0"/>
              </a:spcBef>
              <a:spcAft>
                <a:spcPts val="0"/>
              </a:spcAft>
              <a:buSzPts val="1725"/>
              <a:buChar char="-"/>
            </a:pPr>
            <a:r>
              <a:rPr b="1" lang="en" sz="1725"/>
              <a:t>Ctrl + C: </a:t>
            </a:r>
            <a:r>
              <a:rPr lang="en" sz="1725"/>
              <a:t>Copy selected text</a:t>
            </a:r>
            <a:endParaRPr sz="1725"/>
          </a:p>
          <a:p>
            <a:pPr indent="-338137" lvl="0" marL="457200" rtl="0" algn="l">
              <a:lnSpc>
                <a:spcPct val="95000"/>
              </a:lnSpc>
              <a:spcBef>
                <a:spcPts val="0"/>
              </a:spcBef>
              <a:spcAft>
                <a:spcPts val="0"/>
              </a:spcAft>
              <a:buSzPts val="1725"/>
              <a:buChar char="-"/>
            </a:pPr>
            <a:r>
              <a:rPr b="1" lang="en" sz="1725"/>
              <a:t>Ctrl + V: </a:t>
            </a:r>
            <a:r>
              <a:rPr lang="en" sz="1725"/>
              <a:t>Paste copied text</a:t>
            </a:r>
            <a:endParaRPr sz="1725"/>
          </a:p>
          <a:p>
            <a:pPr indent="-338137" lvl="0" marL="457200" rtl="0" algn="l">
              <a:lnSpc>
                <a:spcPct val="95000"/>
              </a:lnSpc>
              <a:spcBef>
                <a:spcPts val="0"/>
              </a:spcBef>
              <a:spcAft>
                <a:spcPts val="0"/>
              </a:spcAft>
              <a:buSzPts val="1725"/>
              <a:buChar char="-"/>
            </a:pPr>
            <a:r>
              <a:rPr b="1" lang="en" sz="1725"/>
              <a:t>Ctrl + X:</a:t>
            </a:r>
            <a:r>
              <a:rPr lang="en" sz="1725"/>
              <a:t> Cut selected text</a:t>
            </a:r>
            <a:endParaRPr sz="1725"/>
          </a:p>
          <a:p>
            <a:pPr indent="-338137" lvl="0" marL="457200" rtl="0" algn="l">
              <a:lnSpc>
                <a:spcPct val="95000"/>
              </a:lnSpc>
              <a:spcBef>
                <a:spcPts val="0"/>
              </a:spcBef>
              <a:spcAft>
                <a:spcPts val="0"/>
              </a:spcAft>
              <a:buSzPts val="1725"/>
              <a:buChar char="-"/>
            </a:pPr>
            <a:r>
              <a:rPr b="1" lang="en" sz="1725"/>
              <a:t>Ctrl + A: </a:t>
            </a:r>
            <a:r>
              <a:rPr lang="en" sz="1725"/>
              <a:t>Select all text in a document</a:t>
            </a:r>
            <a:endParaRPr sz="1725"/>
          </a:p>
          <a:p>
            <a:pPr indent="-338137" lvl="0" marL="457200" rtl="0" algn="l">
              <a:lnSpc>
                <a:spcPct val="95000"/>
              </a:lnSpc>
              <a:spcBef>
                <a:spcPts val="0"/>
              </a:spcBef>
              <a:spcAft>
                <a:spcPts val="0"/>
              </a:spcAft>
              <a:buSzPts val="1725"/>
              <a:buChar char="-"/>
            </a:pPr>
            <a:r>
              <a:rPr b="1" lang="en" sz="1725"/>
              <a:t>Ctrl + Z: </a:t>
            </a:r>
            <a:r>
              <a:rPr lang="en" sz="1725"/>
              <a:t>Undo the last action</a:t>
            </a:r>
            <a:endParaRPr sz="1725"/>
          </a:p>
          <a:p>
            <a:pPr indent="-338137" lvl="0" marL="457200" rtl="0" algn="l">
              <a:lnSpc>
                <a:spcPct val="95000"/>
              </a:lnSpc>
              <a:spcBef>
                <a:spcPts val="0"/>
              </a:spcBef>
              <a:spcAft>
                <a:spcPts val="0"/>
              </a:spcAft>
              <a:buSzPts val="1725"/>
              <a:buChar char="-"/>
            </a:pPr>
            <a:r>
              <a:rPr b="1" lang="en" sz="1725"/>
              <a:t>Ctrl + Y:</a:t>
            </a:r>
            <a:r>
              <a:rPr lang="en" sz="1725"/>
              <a:t> Redo the last undone action</a:t>
            </a:r>
            <a:endParaRPr sz="1725"/>
          </a:p>
          <a:p>
            <a:pPr indent="-338137" lvl="0" marL="457200" rtl="0" algn="l">
              <a:lnSpc>
                <a:spcPct val="95000"/>
              </a:lnSpc>
              <a:spcBef>
                <a:spcPts val="0"/>
              </a:spcBef>
              <a:spcAft>
                <a:spcPts val="0"/>
              </a:spcAft>
              <a:buSzPts val="1725"/>
              <a:buChar char="-"/>
            </a:pPr>
            <a:r>
              <a:rPr b="1" lang="en" sz="1725"/>
              <a:t>Ctrl + F: </a:t>
            </a:r>
            <a:r>
              <a:rPr lang="en" sz="1725"/>
              <a:t>Find text in a document</a:t>
            </a:r>
            <a:endParaRPr sz="1725"/>
          </a:p>
          <a:p>
            <a:pPr indent="-338137" lvl="0" marL="457200" rtl="0" algn="l">
              <a:lnSpc>
                <a:spcPct val="95000"/>
              </a:lnSpc>
              <a:spcBef>
                <a:spcPts val="0"/>
              </a:spcBef>
              <a:spcAft>
                <a:spcPts val="0"/>
              </a:spcAft>
              <a:buSzPts val="1725"/>
              <a:buChar char="-"/>
            </a:pPr>
            <a:r>
              <a:rPr b="1" lang="en" sz="1725"/>
              <a:t>Ctrl + S: </a:t>
            </a:r>
            <a:r>
              <a:rPr lang="en" sz="1725"/>
              <a:t>Save the current document</a:t>
            </a:r>
            <a:endParaRPr sz="1725"/>
          </a:p>
          <a:p>
            <a:pPr indent="-338137" lvl="0" marL="457200" rtl="0" algn="l">
              <a:lnSpc>
                <a:spcPct val="95000"/>
              </a:lnSpc>
              <a:spcBef>
                <a:spcPts val="0"/>
              </a:spcBef>
              <a:spcAft>
                <a:spcPts val="0"/>
              </a:spcAft>
              <a:buSzPts val="1725"/>
              <a:buChar char="-"/>
            </a:pPr>
            <a:r>
              <a:rPr b="1" lang="en" sz="1725"/>
              <a:t>Ctrl + N: </a:t>
            </a:r>
            <a:r>
              <a:rPr lang="en" sz="1725"/>
              <a:t>Open a new document</a:t>
            </a:r>
            <a:endParaRPr sz="1725"/>
          </a:p>
          <a:p>
            <a:pPr indent="-338137" lvl="0" marL="457200" rtl="0" algn="l">
              <a:lnSpc>
                <a:spcPct val="95000"/>
              </a:lnSpc>
              <a:spcBef>
                <a:spcPts val="0"/>
              </a:spcBef>
              <a:spcAft>
                <a:spcPts val="0"/>
              </a:spcAft>
              <a:buSzPts val="1725"/>
              <a:buChar char="-"/>
            </a:pPr>
            <a:r>
              <a:rPr b="1" lang="en" sz="1725"/>
              <a:t>Alt + Tab: </a:t>
            </a:r>
            <a:r>
              <a:rPr lang="en" sz="1725"/>
              <a:t>Changing window</a:t>
            </a:r>
            <a:endParaRPr sz="1725"/>
          </a:p>
          <a:p>
            <a:pPr indent="-338137" lvl="0" marL="457200" rtl="0" algn="l">
              <a:lnSpc>
                <a:spcPct val="95000"/>
              </a:lnSpc>
              <a:spcBef>
                <a:spcPts val="0"/>
              </a:spcBef>
              <a:spcAft>
                <a:spcPts val="0"/>
              </a:spcAft>
              <a:buSzPts val="1725"/>
              <a:buChar char="-"/>
            </a:pPr>
            <a:r>
              <a:t/>
            </a:r>
            <a:endParaRPr sz="1725"/>
          </a:p>
        </p:txBody>
      </p:sp>
      <p:sp>
        <p:nvSpPr>
          <p:cNvPr id="160" name="Google Shape;160;p24"/>
          <p:cNvSpPr txBox="1"/>
          <p:nvPr>
            <p:ph idx="1" type="body"/>
          </p:nvPr>
        </p:nvSpPr>
        <p:spPr>
          <a:xfrm>
            <a:off x="4951000" y="1930050"/>
            <a:ext cx="4279800" cy="3216900"/>
          </a:xfrm>
          <a:prstGeom prst="rect">
            <a:avLst/>
          </a:prstGeom>
        </p:spPr>
        <p:txBody>
          <a:bodyPr anchorCtr="0" anchor="t" bIns="91425" lIns="91425" spcFirstLastPara="1" rIns="91425" wrap="square" tIns="91425">
            <a:noAutofit/>
          </a:bodyPr>
          <a:lstStyle/>
          <a:p>
            <a:pPr indent="-338137" lvl="0" marL="457200" rtl="0" algn="l">
              <a:lnSpc>
                <a:spcPct val="95000"/>
              </a:lnSpc>
              <a:spcBef>
                <a:spcPts val="0"/>
              </a:spcBef>
              <a:spcAft>
                <a:spcPts val="0"/>
              </a:spcAft>
              <a:buSzPts val="1725"/>
              <a:buChar char="-"/>
            </a:pPr>
            <a:r>
              <a:rPr b="1" lang="en" sz="1725"/>
              <a:t>F5: </a:t>
            </a:r>
            <a:r>
              <a:rPr lang="en" sz="1725"/>
              <a:t>Refresh</a:t>
            </a:r>
            <a:endParaRPr sz="1725"/>
          </a:p>
          <a:p>
            <a:pPr indent="-338137" lvl="0" marL="457200" rtl="0" algn="l">
              <a:lnSpc>
                <a:spcPct val="95000"/>
              </a:lnSpc>
              <a:spcBef>
                <a:spcPts val="0"/>
              </a:spcBef>
              <a:spcAft>
                <a:spcPts val="0"/>
              </a:spcAft>
              <a:buSzPts val="1725"/>
              <a:buChar char="-"/>
            </a:pPr>
            <a:r>
              <a:rPr lang="en" sz="1725"/>
              <a:t>F9: Codeblocks Run</a:t>
            </a:r>
            <a:endParaRPr sz="1725"/>
          </a:p>
          <a:p>
            <a:pPr indent="-338137" lvl="0" marL="457200" rtl="0" algn="l">
              <a:lnSpc>
                <a:spcPct val="95000"/>
              </a:lnSpc>
              <a:spcBef>
                <a:spcPts val="0"/>
              </a:spcBef>
              <a:spcAft>
                <a:spcPts val="0"/>
              </a:spcAft>
              <a:buSzPts val="1725"/>
              <a:buChar char="-"/>
            </a:pPr>
            <a:r>
              <a:rPr lang="en" sz="1725"/>
              <a:t>F2: Codeblocks Logs</a:t>
            </a:r>
            <a:endParaRPr sz="1725"/>
          </a:p>
        </p:txBody>
      </p:sp>
      <p:pic>
        <p:nvPicPr>
          <p:cNvPr id="161" name="Google Shape;161;p24"/>
          <p:cNvPicPr preferRelativeResize="0"/>
          <p:nvPr/>
        </p:nvPicPr>
        <p:blipFill>
          <a:blip r:embed="rId3">
            <a:alphaModFix/>
          </a:blip>
          <a:stretch>
            <a:fillRect/>
          </a:stretch>
        </p:blipFill>
        <p:spPr>
          <a:xfrm>
            <a:off x="5103400" y="3014125"/>
            <a:ext cx="4055700" cy="2129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and Resources</a:t>
            </a:r>
            <a:endParaRPr/>
          </a:p>
        </p:txBody>
      </p:sp>
      <p:sp>
        <p:nvSpPr>
          <p:cNvPr id="167" name="Google Shape;167;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b="1" lang="en" sz="1450"/>
              <a:t>Keyboard: </a:t>
            </a:r>
            <a:r>
              <a:rPr lang="en" sz="1310" u="sng">
                <a:solidFill>
                  <a:schemeClr val="hlink"/>
                </a:solidFill>
                <a:latin typeface="Arial"/>
                <a:ea typeface="Arial"/>
                <a:cs typeface="Arial"/>
                <a:sym typeface="Arial"/>
                <a:hlinkClick r:id="rId3"/>
              </a:rPr>
              <a:t>Avro Keyboard</a:t>
            </a:r>
            <a:endParaRPr sz="1450"/>
          </a:p>
          <a:p>
            <a:pPr indent="0" lvl="0" marL="0" rtl="0" algn="l">
              <a:lnSpc>
                <a:spcPct val="95000"/>
              </a:lnSpc>
              <a:spcBef>
                <a:spcPts val="1200"/>
              </a:spcBef>
              <a:spcAft>
                <a:spcPts val="0"/>
              </a:spcAft>
              <a:buSzPts val="770"/>
              <a:buNone/>
            </a:pPr>
            <a:r>
              <a:t/>
            </a:r>
            <a:endParaRPr sz="1450"/>
          </a:p>
          <a:p>
            <a:pPr indent="0" lvl="0" marL="0" rtl="0" algn="l">
              <a:lnSpc>
                <a:spcPct val="95000"/>
              </a:lnSpc>
              <a:spcBef>
                <a:spcPts val="1200"/>
              </a:spcBef>
              <a:spcAft>
                <a:spcPts val="0"/>
              </a:spcAft>
              <a:buSzPts val="770"/>
              <a:buNone/>
            </a:pPr>
            <a:r>
              <a:rPr b="1" lang="en" sz="1450"/>
              <a:t>Test Your Skill &amp; Practice: </a:t>
            </a:r>
            <a:endParaRPr b="1" sz="1450"/>
          </a:p>
          <a:p>
            <a:pPr indent="0" lvl="0" marL="457200" rtl="0" algn="l">
              <a:lnSpc>
                <a:spcPct val="95000"/>
              </a:lnSpc>
              <a:spcBef>
                <a:spcPts val="1200"/>
              </a:spcBef>
              <a:spcAft>
                <a:spcPts val="0"/>
              </a:spcAft>
              <a:buSzPts val="770"/>
              <a:buNone/>
            </a:pPr>
            <a:r>
              <a:rPr lang="en" sz="1450" u="sng">
                <a:solidFill>
                  <a:schemeClr val="hlink"/>
                </a:solidFill>
                <a:hlinkClick r:id="rId4"/>
              </a:rPr>
              <a:t>https://www.nitrotype.com/</a:t>
            </a:r>
            <a:endParaRPr sz="1450"/>
          </a:p>
          <a:p>
            <a:pPr indent="0" lvl="0" marL="457200" rtl="0" algn="l">
              <a:lnSpc>
                <a:spcPct val="95000"/>
              </a:lnSpc>
              <a:spcBef>
                <a:spcPts val="1200"/>
              </a:spcBef>
              <a:spcAft>
                <a:spcPts val="0"/>
              </a:spcAft>
              <a:buSzPts val="770"/>
              <a:buNone/>
            </a:pPr>
            <a:r>
              <a:rPr lang="en" sz="1310" u="sng">
                <a:solidFill>
                  <a:schemeClr val="hlink"/>
                </a:solidFill>
                <a:latin typeface="Arial"/>
                <a:ea typeface="Arial"/>
                <a:cs typeface="Arial"/>
                <a:sym typeface="Arial"/>
                <a:hlinkClick r:id="rId5"/>
              </a:rPr>
              <a:t>TypeRacer - Play Typing Games and Race Friends</a:t>
            </a:r>
            <a:r>
              <a:rPr lang="en" sz="1450"/>
              <a:t> </a:t>
            </a:r>
            <a:endParaRPr sz="1450"/>
          </a:p>
          <a:p>
            <a:pPr indent="0" lvl="0" marL="457200" rtl="0" algn="l">
              <a:lnSpc>
                <a:spcPct val="95000"/>
              </a:lnSpc>
              <a:spcBef>
                <a:spcPts val="1200"/>
              </a:spcBef>
              <a:spcAft>
                <a:spcPts val="0"/>
              </a:spcAft>
              <a:buSzPts val="770"/>
              <a:buNone/>
            </a:pPr>
            <a:r>
              <a:rPr lang="en" u="sng">
                <a:solidFill>
                  <a:schemeClr val="hlink"/>
                </a:solidFill>
                <a:latin typeface="Arial"/>
                <a:ea typeface="Arial"/>
                <a:cs typeface="Arial"/>
                <a:sym typeface="Arial"/>
                <a:hlinkClick r:id="rId6"/>
              </a:rPr>
              <a:t>SpeedCoder Race | Multiplayer Code Typing Game</a:t>
            </a:r>
            <a:endParaRPr sz="1650"/>
          </a:p>
          <a:p>
            <a:pPr indent="0" lvl="0" marL="457200" rtl="0" algn="l">
              <a:lnSpc>
                <a:spcPct val="95000"/>
              </a:lnSpc>
              <a:spcBef>
                <a:spcPts val="1200"/>
              </a:spcBef>
              <a:spcAft>
                <a:spcPts val="0"/>
              </a:spcAft>
              <a:buSzPts val="770"/>
              <a:buNone/>
            </a:pPr>
            <a:r>
              <a:rPr lang="en" sz="1240" u="sng">
                <a:solidFill>
                  <a:schemeClr val="hlink"/>
                </a:solidFill>
                <a:latin typeface="Arial"/>
                <a:ea typeface="Arial"/>
                <a:cs typeface="Arial"/>
                <a:sym typeface="Arial"/>
                <a:hlinkClick r:id="rId7"/>
              </a:rPr>
              <a:t>TypingMaster 11 - The Best Typing Tutor for Windows</a:t>
            </a:r>
            <a:r>
              <a:rPr lang="en" sz="1520"/>
              <a:t> </a:t>
            </a:r>
            <a:endParaRPr sz="1520"/>
          </a:p>
          <a:p>
            <a:pPr indent="0" lvl="0" marL="0" rtl="0" algn="l">
              <a:lnSpc>
                <a:spcPct val="95000"/>
              </a:lnSpc>
              <a:spcBef>
                <a:spcPts val="1200"/>
              </a:spcBef>
              <a:spcAft>
                <a:spcPts val="1200"/>
              </a:spcAft>
              <a:buSzPts val="770"/>
              <a:buNone/>
            </a:pPr>
            <a:r>
              <a:t/>
            </a:r>
            <a:endParaRPr sz="145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Any Question?</a:t>
            </a:r>
            <a:endParaRPr/>
          </a:p>
        </p:txBody>
      </p:sp>
      <p:pic>
        <p:nvPicPr>
          <p:cNvPr id="173" name="Google Shape;173;p26"/>
          <p:cNvPicPr preferRelativeResize="0"/>
          <p:nvPr/>
        </p:nvPicPr>
        <p:blipFill rotWithShape="1">
          <a:blip r:embed="rId3">
            <a:alphaModFix/>
          </a:blip>
          <a:srcRect b="0" l="12010" r="0" t="0"/>
          <a:stretch/>
        </p:blipFill>
        <p:spPr>
          <a:xfrm>
            <a:off x="3437950" y="1854150"/>
            <a:ext cx="2403875" cy="273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7"/>
          <p:cNvPicPr preferRelativeResize="0"/>
          <p:nvPr/>
        </p:nvPicPr>
        <p:blipFill>
          <a:blip r:embed="rId3">
            <a:alphaModFix/>
          </a:blip>
          <a:stretch>
            <a:fillRect/>
          </a:stretch>
        </p:blipFill>
        <p:spPr>
          <a:xfrm>
            <a:off x="2373700" y="1307350"/>
            <a:ext cx="4396600" cy="3557900"/>
          </a:xfrm>
          <a:prstGeom prst="rect">
            <a:avLst/>
          </a:prstGeom>
          <a:noFill/>
          <a:ln>
            <a:noFill/>
          </a:ln>
        </p:spPr>
      </p:pic>
      <p:pic>
        <p:nvPicPr>
          <p:cNvPr id="179" name="Google Shape;179;p27"/>
          <p:cNvPicPr preferRelativeResize="0"/>
          <p:nvPr/>
        </p:nvPicPr>
        <p:blipFill>
          <a:blip r:embed="rId4">
            <a:alphaModFix/>
          </a:blip>
          <a:stretch>
            <a:fillRect/>
          </a:stretch>
        </p:blipFill>
        <p:spPr>
          <a:xfrm>
            <a:off x="7616550" y="575000"/>
            <a:ext cx="1312125" cy="982825"/>
          </a:xfrm>
          <a:prstGeom prst="rect">
            <a:avLst/>
          </a:prstGeom>
          <a:noFill/>
          <a:ln>
            <a:noFill/>
          </a:ln>
        </p:spPr>
      </p:pic>
      <p:sp>
        <p:nvSpPr>
          <p:cNvPr id="180" name="Google Shape;180;p27"/>
          <p:cNvSpPr/>
          <p:nvPr/>
        </p:nvSpPr>
        <p:spPr>
          <a:xfrm rot="-10515140">
            <a:off x="6731885" y="1694270"/>
            <a:ext cx="1518711" cy="1518711"/>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Need Typing Skill?</a:t>
            </a:r>
            <a:endParaRPr/>
          </a:p>
        </p:txBody>
      </p:sp>
      <p:sp>
        <p:nvSpPr>
          <p:cNvPr id="95" name="Google Shape;95;p14"/>
          <p:cNvSpPr txBox="1"/>
          <p:nvPr>
            <p:ph idx="1" type="body"/>
          </p:nvPr>
        </p:nvSpPr>
        <p:spPr>
          <a:xfrm>
            <a:off x="6237050" y="2490525"/>
            <a:ext cx="4534800" cy="22611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b="1" lang="en" sz="1500"/>
              <a:t>If not have, </a:t>
            </a:r>
            <a:endParaRPr b="1" sz="1500"/>
          </a:p>
          <a:p>
            <a:pPr indent="-323850" lvl="0" marL="457200" rtl="0" algn="l">
              <a:spcBef>
                <a:spcPts val="1200"/>
              </a:spcBef>
              <a:spcAft>
                <a:spcPts val="0"/>
              </a:spcAft>
              <a:buSzPts val="1500"/>
              <a:buChar char="-"/>
            </a:pPr>
            <a:r>
              <a:rPr lang="en" sz="1500"/>
              <a:t>Reduced Productivity</a:t>
            </a:r>
            <a:endParaRPr sz="1500"/>
          </a:p>
          <a:p>
            <a:pPr indent="-323850" lvl="0" marL="457200" rtl="0" algn="l">
              <a:spcBef>
                <a:spcPts val="0"/>
              </a:spcBef>
              <a:spcAft>
                <a:spcPts val="0"/>
              </a:spcAft>
              <a:buSzPts val="1500"/>
              <a:buChar char="-"/>
            </a:pPr>
            <a:r>
              <a:rPr lang="en" sz="1500"/>
              <a:t>Increased Errors</a:t>
            </a:r>
            <a:endParaRPr sz="1500"/>
          </a:p>
          <a:p>
            <a:pPr indent="-323850" lvl="0" marL="457200" rtl="0" algn="l">
              <a:spcBef>
                <a:spcPts val="0"/>
              </a:spcBef>
              <a:spcAft>
                <a:spcPts val="0"/>
              </a:spcAft>
              <a:buSzPts val="1500"/>
              <a:buChar char="-"/>
            </a:pPr>
            <a:r>
              <a:rPr lang="en" sz="1500"/>
              <a:t>Poor Time Management</a:t>
            </a:r>
            <a:endParaRPr sz="1500"/>
          </a:p>
          <a:p>
            <a:pPr indent="-323850" lvl="0" marL="457200" rtl="0" algn="l">
              <a:spcBef>
                <a:spcPts val="0"/>
              </a:spcBef>
              <a:spcAft>
                <a:spcPts val="0"/>
              </a:spcAft>
              <a:buSzPts val="1500"/>
              <a:buChar char="-"/>
            </a:pPr>
            <a:r>
              <a:rPr lang="en" sz="1500"/>
              <a:t>Physical Discomfort</a:t>
            </a:r>
            <a:endParaRPr sz="1500"/>
          </a:p>
          <a:p>
            <a:pPr indent="-323850" lvl="0" marL="457200" rtl="0" algn="l">
              <a:spcBef>
                <a:spcPts val="0"/>
              </a:spcBef>
              <a:spcAft>
                <a:spcPts val="0"/>
              </a:spcAft>
              <a:buSzPts val="1500"/>
              <a:buChar char="-"/>
            </a:pPr>
            <a:r>
              <a:rPr lang="en" sz="1500"/>
              <a:t>Difficulty in Collaboration</a:t>
            </a:r>
            <a:endParaRPr sz="1500"/>
          </a:p>
          <a:p>
            <a:pPr indent="-323850" lvl="0" marL="457200" rtl="0" algn="l">
              <a:spcBef>
                <a:spcPts val="0"/>
              </a:spcBef>
              <a:spcAft>
                <a:spcPts val="0"/>
              </a:spcAft>
              <a:buSzPts val="1500"/>
              <a:buChar char="-"/>
            </a:pPr>
            <a:r>
              <a:rPr lang="en" sz="1500"/>
              <a:t>Lower Employability</a:t>
            </a:r>
            <a:endParaRPr sz="1500"/>
          </a:p>
        </p:txBody>
      </p:sp>
      <p:pic>
        <p:nvPicPr>
          <p:cNvPr id="96" name="Google Shape;96;p14"/>
          <p:cNvPicPr preferRelativeResize="0"/>
          <p:nvPr/>
        </p:nvPicPr>
        <p:blipFill>
          <a:blip r:embed="rId3">
            <a:alphaModFix/>
          </a:blip>
          <a:stretch>
            <a:fillRect/>
          </a:stretch>
        </p:blipFill>
        <p:spPr>
          <a:xfrm>
            <a:off x="1707575" y="1904500"/>
            <a:ext cx="3856625" cy="288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Benefits of Good Typing Skill: As a CSE Student</a:t>
            </a:r>
            <a:endParaRPr/>
          </a:p>
        </p:txBody>
      </p:sp>
      <p:sp>
        <p:nvSpPr>
          <p:cNvPr id="102" name="Google Shape;102;p15"/>
          <p:cNvSpPr txBox="1"/>
          <p:nvPr>
            <p:ph idx="1" type="body"/>
          </p:nvPr>
        </p:nvSpPr>
        <p:spPr>
          <a:xfrm>
            <a:off x="937885" y="1853850"/>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Increased Productivity</a:t>
            </a:r>
            <a:endParaRPr sz="1500"/>
          </a:p>
          <a:p>
            <a:pPr indent="-323850" lvl="0" marL="457200" rtl="0" algn="l">
              <a:spcBef>
                <a:spcPts val="0"/>
              </a:spcBef>
              <a:spcAft>
                <a:spcPts val="0"/>
              </a:spcAft>
              <a:buSzPts val="1500"/>
              <a:buChar char="-"/>
            </a:pPr>
            <a:r>
              <a:rPr lang="en" sz="1500"/>
              <a:t>Improved Accuracy</a:t>
            </a:r>
            <a:endParaRPr sz="1500"/>
          </a:p>
          <a:p>
            <a:pPr indent="-323850" lvl="0" marL="457200" rtl="0" algn="l">
              <a:spcBef>
                <a:spcPts val="0"/>
              </a:spcBef>
              <a:spcAft>
                <a:spcPts val="0"/>
              </a:spcAft>
              <a:buSzPts val="1500"/>
              <a:buChar char="-"/>
            </a:pPr>
            <a:r>
              <a:rPr lang="en" sz="1500"/>
              <a:t>Better Focus</a:t>
            </a:r>
            <a:endParaRPr sz="1500"/>
          </a:p>
          <a:p>
            <a:pPr indent="-323850" lvl="0" marL="457200" rtl="0" algn="l">
              <a:spcBef>
                <a:spcPts val="0"/>
              </a:spcBef>
              <a:spcAft>
                <a:spcPts val="0"/>
              </a:spcAft>
              <a:buSzPts val="1500"/>
              <a:buChar char="-"/>
            </a:pPr>
            <a:r>
              <a:rPr lang="en" sz="1500"/>
              <a:t>Reduced Fatigue</a:t>
            </a:r>
            <a:endParaRPr sz="1500"/>
          </a:p>
          <a:p>
            <a:pPr indent="-323850" lvl="0" marL="457200" rtl="0" algn="l">
              <a:spcBef>
                <a:spcPts val="0"/>
              </a:spcBef>
              <a:spcAft>
                <a:spcPts val="0"/>
              </a:spcAft>
              <a:buSzPts val="1500"/>
              <a:buChar char="-"/>
            </a:pPr>
            <a:r>
              <a:rPr lang="en" sz="1500"/>
              <a:t>Improved Communication</a:t>
            </a:r>
            <a:endParaRPr sz="1500"/>
          </a:p>
          <a:p>
            <a:pPr indent="-323850" lvl="0" marL="457200" rtl="0" algn="l">
              <a:spcBef>
                <a:spcPts val="0"/>
              </a:spcBef>
              <a:spcAft>
                <a:spcPts val="0"/>
              </a:spcAft>
              <a:buSzPts val="1500"/>
              <a:buChar char="-"/>
            </a:pPr>
            <a:r>
              <a:rPr lang="en" sz="1500"/>
              <a:t>Competitive Advantage</a:t>
            </a:r>
            <a:endParaRPr sz="1500"/>
          </a:p>
        </p:txBody>
      </p:sp>
      <p:pic>
        <p:nvPicPr>
          <p:cNvPr id="103" name="Google Shape;103;p15"/>
          <p:cNvPicPr preferRelativeResize="0"/>
          <p:nvPr/>
        </p:nvPicPr>
        <p:blipFill>
          <a:blip r:embed="rId3">
            <a:alphaModFix/>
          </a:blip>
          <a:stretch>
            <a:fillRect/>
          </a:stretch>
        </p:blipFill>
        <p:spPr>
          <a:xfrm>
            <a:off x="5117175" y="2397999"/>
            <a:ext cx="3867175" cy="2579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Anatomy of a Keyboard</a:t>
            </a:r>
            <a:endParaRPr/>
          </a:p>
        </p:txBody>
      </p:sp>
      <p:sp>
        <p:nvSpPr>
          <p:cNvPr id="109" name="Google Shape;109;p16"/>
          <p:cNvSpPr txBox="1"/>
          <p:nvPr>
            <p:ph idx="1" type="body"/>
          </p:nvPr>
        </p:nvSpPr>
        <p:spPr>
          <a:xfrm>
            <a:off x="805650" y="2078875"/>
            <a:ext cx="7688700" cy="2261100"/>
          </a:xfrm>
          <a:prstGeom prst="rect">
            <a:avLst/>
          </a:prstGeom>
        </p:spPr>
        <p:txBody>
          <a:bodyPr anchorCtr="0" anchor="t" bIns="91425" lIns="91425" spcFirstLastPara="1" rIns="91425" wrap="square" tIns="91425">
            <a:noAutofit/>
          </a:bodyPr>
          <a:lstStyle/>
          <a:p>
            <a:pPr indent="-331311" lvl="0" marL="457200" rtl="0" algn="l">
              <a:lnSpc>
                <a:spcPct val="95000"/>
              </a:lnSpc>
              <a:spcBef>
                <a:spcPts val="0"/>
              </a:spcBef>
              <a:spcAft>
                <a:spcPts val="0"/>
              </a:spcAft>
              <a:buSzPts val="1617"/>
              <a:buChar char="-"/>
            </a:pPr>
            <a:r>
              <a:rPr lang="en" sz="1617"/>
              <a:t>Function Keys</a:t>
            </a:r>
            <a:endParaRPr sz="1617"/>
          </a:p>
          <a:p>
            <a:pPr indent="-331311" lvl="0" marL="457200" rtl="0" algn="l">
              <a:lnSpc>
                <a:spcPct val="95000"/>
              </a:lnSpc>
              <a:spcBef>
                <a:spcPts val="0"/>
              </a:spcBef>
              <a:spcAft>
                <a:spcPts val="0"/>
              </a:spcAft>
              <a:buSzPts val="1617"/>
              <a:buChar char="-"/>
            </a:pPr>
            <a:r>
              <a:rPr lang="en" sz="1617"/>
              <a:t>Modifier Keys</a:t>
            </a:r>
            <a:endParaRPr sz="1617"/>
          </a:p>
          <a:p>
            <a:pPr indent="-331311" lvl="0" marL="457200" rtl="0" algn="l">
              <a:lnSpc>
                <a:spcPct val="95000"/>
              </a:lnSpc>
              <a:spcBef>
                <a:spcPts val="0"/>
              </a:spcBef>
              <a:spcAft>
                <a:spcPts val="0"/>
              </a:spcAft>
              <a:buSzPts val="1617"/>
              <a:buChar char="-"/>
            </a:pPr>
            <a:r>
              <a:rPr lang="en" sz="1617"/>
              <a:t>Enter Key</a:t>
            </a:r>
            <a:endParaRPr sz="1617"/>
          </a:p>
          <a:p>
            <a:pPr indent="-331311" lvl="0" marL="457200" rtl="0" algn="l">
              <a:lnSpc>
                <a:spcPct val="95000"/>
              </a:lnSpc>
              <a:spcBef>
                <a:spcPts val="0"/>
              </a:spcBef>
              <a:spcAft>
                <a:spcPts val="0"/>
              </a:spcAft>
              <a:buSzPts val="1617"/>
              <a:buChar char="-"/>
            </a:pPr>
            <a:r>
              <a:rPr lang="en" sz="1617"/>
              <a:t>Backspace Key</a:t>
            </a:r>
            <a:endParaRPr sz="1617"/>
          </a:p>
          <a:p>
            <a:pPr indent="-331311" lvl="0" marL="457200" rtl="0" algn="l">
              <a:lnSpc>
                <a:spcPct val="95000"/>
              </a:lnSpc>
              <a:spcBef>
                <a:spcPts val="0"/>
              </a:spcBef>
              <a:spcAft>
                <a:spcPts val="0"/>
              </a:spcAft>
              <a:buSzPts val="1617"/>
              <a:buChar char="-"/>
            </a:pPr>
            <a:r>
              <a:rPr lang="en" sz="1617"/>
              <a:t>Space Bar</a:t>
            </a:r>
            <a:endParaRPr sz="1617"/>
          </a:p>
          <a:p>
            <a:pPr indent="-331311" lvl="0" marL="457200" rtl="0" algn="l">
              <a:lnSpc>
                <a:spcPct val="95000"/>
              </a:lnSpc>
              <a:spcBef>
                <a:spcPts val="0"/>
              </a:spcBef>
              <a:spcAft>
                <a:spcPts val="0"/>
              </a:spcAft>
              <a:buSzPts val="1617"/>
              <a:buChar char="-"/>
            </a:pPr>
            <a:r>
              <a:rPr lang="en" sz="1617"/>
              <a:t>Arrow Keys</a:t>
            </a:r>
            <a:endParaRPr sz="1617"/>
          </a:p>
          <a:p>
            <a:pPr indent="-331311" lvl="0" marL="457200" rtl="0" algn="l">
              <a:lnSpc>
                <a:spcPct val="95000"/>
              </a:lnSpc>
              <a:spcBef>
                <a:spcPts val="0"/>
              </a:spcBef>
              <a:spcAft>
                <a:spcPts val="0"/>
              </a:spcAft>
              <a:buSzPts val="1617"/>
              <a:buChar char="-"/>
            </a:pPr>
            <a:r>
              <a:rPr lang="en" sz="1617"/>
              <a:t>Numeric Keypad  </a:t>
            </a:r>
            <a:endParaRPr sz="1617"/>
          </a:p>
          <a:p>
            <a:pPr indent="0" lvl="0" marL="0" rtl="0" algn="l">
              <a:lnSpc>
                <a:spcPct val="95000"/>
              </a:lnSpc>
              <a:spcBef>
                <a:spcPts val="1200"/>
              </a:spcBef>
              <a:spcAft>
                <a:spcPts val="1200"/>
              </a:spcAft>
              <a:buSzPts val="523"/>
              <a:buNone/>
            </a:pPr>
            <a:r>
              <a:t/>
            </a:r>
            <a:endParaRPr sz="1417"/>
          </a:p>
        </p:txBody>
      </p:sp>
      <p:pic>
        <p:nvPicPr>
          <p:cNvPr id="110" name="Google Shape;110;p16"/>
          <p:cNvPicPr preferRelativeResize="0"/>
          <p:nvPr/>
        </p:nvPicPr>
        <p:blipFill>
          <a:blip r:embed="rId3">
            <a:alphaModFix/>
          </a:blip>
          <a:stretch>
            <a:fillRect/>
          </a:stretch>
        </p:blipFill>
        <p:spPr>
          <a:xfrm>
            <a:off x="3675628" y="1863513"/>
            <a:ext cx="5475724" cy="3245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Typing Techniques</a:t>
            </a:r>
            <a:endParaRPr/>
          </a:p>
        </p:txBody>
      </p:sp>
      <p:sp>
        <p:nvSpPr>
          <p:cNvPr id="116" name="Google Shape;116;p17"/>
          <p:cNvSpPr txBox="1"/>
          <p:nvPr>
            <p:ph idx="1" type="body"/>
          </p:nvPr>
        </p:nvSpPr>
        <p:spPr>
          <a:xfrm>
            <a:off x="729450" y="2108400"/>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Two Finger Typing</a:t>
            </a:r>
            <a:endParaRPr sz="1600"/>
          </a:p>
          <a:p>
            <a:pPr indent="-330200" lvl="0" marL="457200" rtl="0" algn="l">
              <a:spcBef>
                <a:spcPts val="0"/>
              </a:spcBef>
              <a:spcAft>
                <a:spcPts val="0"/>
              </a:spcAft>
              <a:buSzPts val="1600"/>
              <a:buChar char="-"/>
            </a:pPr>
            <a:r>
              <a:rPr lang="en" sz="1600"/>
              <a:t>Hunt and Peck</a:t>
            </a:r>
            <a:endParaRPr sz="1600"/>
          </a:p>
          <a:p>
            <a:pPr indent="-330200" lvl="0" marL="457200" rtl="0" algn="l">
              <a:spcBef>
                <a:spcPts val="0"/>
              </a:spcBef>
              <a:spcAft>
                <a:spcPts val="0"/>
              </a:spcAft>
              <a:buSzPts val="1600"/>
              <a:buChar char="-"/>
            </a:pPr>
            <a:r>
              <a:rPr lang="en" sz="1600"/>
              <a:t>Touch Typing </a:t>
            </a:r>
            <a:endParaRPr sz="1600"/>
          </a:p>
        </p:txBody>
      </p:sp>
      <p:pic>
        <p:nvPicPr>
          <p:cNvPr id="117" name="Google Shape;117;p17"/>
          <p:cNvPicPr preferRelativeResize="0"/>
          <p:nvPr/>
        </p:nvPicPr>
        <p:blipFill>
          <a:blip r:embed="rId3">
            <a:alphaModFix/>
          </a:blip>
          <a:stretch>
            <a:fillRect/>
          </a:stretch>
        </p:blipFill>
        <p:spPr>
          <a:xfrm>
            <a:off x="3504850" y="2312150"/>
            <a:ext cx="5430149" cy="205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8"/>
          <p:cNvPicPr preferRelativeResize="0"/>
          <p:nvPr/>
        </p:nvPicPr>
        <p:blipFill rotWithShape="1">
          <a:blip r:embed="rId3">
            <a:alphaModFix/>
          </a:blip>
          <a:srcRect b="0" l="0" r="0" t="11134"/>
          <a:stretch/>
        </p:blipFill>
        <p:spPr>
          <a:xfrm>
            <a:off x="3855025" y="1265675"/>
            <a:ext cx="4749375" cy="3560425"/>
          </a:xfrm>
          <a:prstGeom prst="rect">
            <a:avLst/>
          </a:prstGeom>
          <a:noFill/>
          <a:ln>
            <a:noFill/>
          </a:ln>
        </p:spPr>
      </p:pic>
      <p:sp>
        <p:nvSpPr>
          <p:cNvPr id="123" name="Google Shape;123;p18"/>
          <p:cNvSpPr txBox="1"/>
          <p:nvPr/>
        </p:nvSpPr>
        <p:spPr>
          <a:xfrm>
            <a:off x="744625" y="2109800"/>
            <a:ext cx="2109900" cy="22476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accent1"/>
              </a:buClr>
              <a:buSzPts val="1500"/>
              <a:buFont typeface="Lato"/>
              <a:buAutoNum type="arabicPeriod"/>
            </a:pPr>
            <a:r>
              <a:rPr lang="en" sz="1500">
                <a:solidFill>
                  <a:schemeClr val="accent1"/>
                </a:solidFill>
                <a:latin typeface="Lato"/>
                <a:ea typeface="Lato"/>
                <a:cs typeface="Lato"/>
                <a:sym typeface="Lato"/>
              </a:rPr>
              <a:t>Thumb</a:t>
            </a:r>
            <a:endParaRPr sz="1500">
              <a:solidFill>
                <a:schemeClr val="accent1"/>
              </a:solidFill>
              <a:latin typeface="Lato"/>
              <a:ea typeface="Lato"/>
              <a:cs typeface="Lato"/>
              <a:sym typeface="Lato"/>
            </a:endParaRPr>
          </a:p>
          <a:p>
            <a:pPr indent="-323850" lvl="0" marL="457200" rtl="0" algn="l">
              <a:spcBef>
                <a:spcPts val="0"/>
              </a:spcBef>
              <a:spcAft>
                <a:spcPts val="0"/>
              </a:spcAft>
              <a:buClr>
                <a:schemeClr val="accent1"/>
              </a:buClr>
              <a:buSzPts val="1500"/>
              <a:buFont typeface="Lato"/>
              <a:buAutoNum type="arabicPeriod"/>
            </a:pPr>
            <a:r>
              <a:rPr lang="en" sz="1500">
                <a:solidFill>
                  <a:schemeClr val="accent1"/>
                </a:solidFill>
                <a:latin typeface="Lato"/>
                <a:ea typeface="Lato"/>
                <a:cs typeface="Lato"/>
                <a:sym typeface="Lato"/>
              </a:rPr>
              <a:t>Index Finger</a:t>
            </a:r>
            <a:endParaRPr sz="1500">
              <a:solidFill>
                <a:schemeClr val="accent1"/>
              </a:solidFill>
              <a:latin typeface="Lato"/>
              <a:ea typeface="Lato"/>
              <a:cs typeface="Lato"/>
              <a:sym typeface="Lato"/>
            </a:endParaRPr>
          </a:p>
          <a:p>
            <a:pPr indent="-323850" lvl="0" marL="457200" rtl="0" algn="l">
              <a:spcBef>
                <a:spcPts val="0"/>
              </a:spcBef>
              <a:spcAft>
                <a:spcPts val="0"/>
              </a:spcAft>
              <a:buClr>
                <a:schemeClr val="accent1"/>
              </a:buClr>
              <a:buSzPts val="1500"/>
              <a:buFont typeface="Lato"/>
              <a:buAutoNum type="arabicPeriod"/>
            </a:pPr>
            <a:r>
              <a:rPr lang="en" sz="1500">
                <a:solidFill>
                  <a:schemeClr val="accent1"/>
                </a:solidFill>
                <a:latin typeface="Lato"/>
                <a:ea typeface="Lato"/>
                <a:cs typeface="Lato"/>
                <a:sym typeface="Lato"/>
              </a:rPr>
              <a:t>Middle Finger</a:t>
            </a:r>
            <a:endParaRPr sz="1500">
              <a:solidFill>
                <a:schemeClr val="accent1"/>
              </a:solidFill>
              <a:latin typeface="Lato"/>
              <a:ea typeface="Lato"/>
              <a:cs typeface="Lato"/>
              <a:sym typeface="Lato"/>
            </a:endParaRPr>
          </a:p>
          <a:p>
            <a:pPr indent="-323850" lvl="0" marL="457200" rtl="0" algn="l">
              <a:spcBef>
                <a:spcPts val="0"/>
              </a:spcBef>
              <a:spcAft>
                <a:spcPts val="0"/>
              </a:spcAft>
              <a:buClr>
                <a:schemeClr val="accent1"/>
              </a:buClr>
              <a:buSzPts val="1500"/>
              <a:buFont typeface="Lato"/>
              <a:buAutoNum type="arabicPeriod"/>
            </a:pPr>
            <a:r>
              <a:rPr lang="en" sz="1500">
                <a:solidFill>
                  <a:schemeClr val="accent1"/>
                </a:solidFill>
                <a:latin typeface="Lato"/>
                <a:ea typeface="Lato"/>
                <a:cs typeface="Lato"/>
                <a:sym typeface="Lato"/>
              </a:rPr>
              <a:t>Ring Finger</a:t>
            </a:r>
            <a:endParaRPr sz="1500">
              <a:solidFill>
                <a:schemeClr val="accent1"/>
              </a:solidFill>
              <a:latin typeface="Lato"/>
              <a:ea typeface="Lato"/>
              <a:cs typeface="Lato"/>
              <a:sym typeface="Lato"/>
            </a:endParaRPr>
          </a:p>
          <a:p>
            <a:pPr indent="-323850" lvl="0" marL="457200" rtl="0" algn="l">
              <a:spcBef>
                <a:spcPts val="0"/>
              </a:spcBef>
              <a:spcAft>
                <a:spcPts val="0"/>
              </a:spcAft>
              <a:buClr>
                <a:schemeClr val="accent1"/>
              </a:buClr>
              <a:buSzPts val="1500"/>
              <a:buFont typeface="Lato"/>
              <a:buAutoNum type="arabicPeriod"/>
            </a:pPr>
            <a:r>
              <a:rPr lang="en" sz="1500">
                <a:solidFill>
                  <a:schemeClr val="accent1"/>
                </a:solidFill>
                <a:latin typeface="Lato"/>
                <a:ea typeface="Lato"/>
                <a:cs typeface="Lato"/>
                <a:sym typeface="Lato"/>
              </a:rPr>
              <a:t>Little Finger</a:t>
            </a:r>
            <a:endParaRPr sz="15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9"/>
          <p:cNvPicPr preferRelativeResize="0"/>
          <p:nvPr/>
        </p:nvPicPr>
        <p:blipFill>
          <a:blip r:embed="rId3">
            <a:alphaModFix/>
          </a:blip>
          <a:stretch>
            <a:fillRect/>
          </a:stretch>
        </p:blipFill>
        <p:spPr>
          <a:xfrm>
            <a:off x="2166800" y="1410400"/>
            <a:ext cx="5259700" cy="326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0"/>
          <p:cNvPicPr preferRelativeResize="0"/>
          <p:nvPr/>
        </p:nvPicPr>
        <p:blipFill rotWithShape="1">
          <a:blip r:embed="rId3">
            <a:alphaModFix/>
          </a:blip>
          <a:srcRect b="0" l="0" r="0" t="15167"/>
          <a:stretch/>
        </p:blipFill>
        <p:spPr>
          <a:xfrm>
            <a:off x="3273325" y="1343550"/>
            <a:ext cx="2702800" cy="3462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Proper Hand Placement</a:t>
            </a:r>
            <a:endParaRPr/>
          </a:p>
        </p:txBody>
      </p:sp>
      <p:sp>
        <p:nvSpPr>
          <p:cNvPr id="139" name="Google Shape;139;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323850" lvl="0" marL="457200" rtl="0" algn="l">
              <a:spcBef>
                <a:spcPts val="0"/>
              </a:spcBef>
              <a:spcAft>
                <a:spcPts val="0"/>
              </a:spcAft>
              <a:buSzPts val="1500"/>
              <a:buChar char="-"/>
            </a:pPr>
            <a:r>
              <a:rPr lang="en" sz="1500"/>
              <a:t>Proper sitting posture</a:t>
            </a:r>
            <a:endParaRPr sz="1500"/>
          </a:p>
          <a:p>
            <a:pPr indent="-323850" lvl="0" marL="457200" rtl="0" algn="l">
              <a:spcBef>
                <a:spcPts val="0"/>
              </a:spcBef>
              <a:spcAft>
                <a:spcPts val="0"/>
              </a:spcAft>
              <a:buSzPts val="1500"/>
              <a:buChar char="-"/>
            </a:pPr>
            <a:r>
              <a:rPr lang="en" sz="1500"/>
              <a:t>Position the keyboard</a:t>
            </a:r>
            <a:endParaRPr sz="1500"/>
          </a:p>
          <a:p>
            <a:pPr indent="-323850" lvl="0" marL="457200" rtl="0" algn="l">
              <a:spcBef>
                <a:spcPts val="0"/>
              </a:spcBef>
              <a:spcAft>
                <a:spcPts val="0"/>
              </a:spcAft>
              <a:buSzPts val="1500"/>
              <a:buChar char="-"/>
            </a:pPr>
            <a:r>
              <a:rPr lang="en" sz="1500"/>
              <a:t>Place your hand and fingers</a:t>
            </a:r>
            <a:endParaRPr sz="1500"/>
          </a:p>
          <a:p>
            <a:pPr indent="-323850" lvl="0" marL="457200" rtl="0" algn="l">
              <a:spcBef>
                <a:spcPts val="0"/>
              </a:spcBef>
              <a:spcAft>
                <a:spcPts val="0"/>
              </a:spcAft>
              <a:buSzPts val="1500"/>
              <a:buChar char="-"/>
            </a:pPr>
            <a:r>
              <a:rPr lang="en" sz="1500"/>
              <a:t>Rest your thumbs</a:t>
            </a:r>
            <a:endParaRPr sz="1500"/>
          </a:p>
          <a:p>
            <a:pPr indent="-323850" lvl="0" marL="457200" rtl="0" algn="l">
              <a:spcBef>
                <a:spcPts val="0"/>
              </a:spcBef>
              <a:spcAft>
                <a:spcPts val="0"/>
              </a:spcAft>
              <a:buSzPts val="1500"/>
              <a:buChar char="-"/>
            </a:pPr>
            <a:r>
              <a:rPr lang="en" sz="1500"/>
              <a:t>Keep your wrists straight</a:t>
            </a:r>
            <a:endParaRPr sz="1500"/>
          </a:p>
          <a:p>
            <a:pPr indent="-323850" lvl="0" marL="457200" rtl="0" algn="l">
              <a:spcBef>
                <a:spcPts val="0"/>
              </a:spcBef>
              <a:spcAft>
                <a:spcPts val="0"/>
              </a:spcAft>
              <a:buSzPts val="1500"/>
              <a:buChar char="-"/>
            </a:pPr>
            <a:r>
              <a:rPr lang="en" sz="1500"/>
              <a:t>Maintain a light touch</a:t>
            </a:r>
            <a:endParaRPr sz="1500"/>
          </a:p>
          <a:p>
            <a:pPr indent="-323850" lvl="0" marL="457200" rtl="0" algn="l">
              <a:spcBef>
                <a:spcPts val="0"/>
              </a:spcBef>
              <a:spcAft>
                <a:spcPts val="0"/>
              </a:spcAft>
              <a:buSzPts val="1500"/>
              <a:buChar char="-"/>
            </a:pPr>
            <a:r>
              <a:rPr lang="en" sz="1500"/>
              <a:t>Avoid looking at the keyboard</a:t>
            </a:r>
            <a:endParaRPr sz="1500"/>
          </a:p>
        </p:txBody>
      </p:sp>
      <p:pic>
        <p:nvPicPr>
          <p:cNvPr id="140" name="Google Shape;140;p21"/>
          <p:cNvPicPr preferRelativeResize="0"/>
          <p:nvPr/>
        </p:nvPicPr>
        <p:blipFill rotWithShape="1">
          <a:blip r:embed="rId3">
            <a:alphaModFix/>
          </a:blip>
          <a:srcRect b="0" l="0" r="0" t="17232"/>
          <a:stretch/>
        </p:blipFill>
        <p:spPr>
          <a:xfrm>
            <a:off x="4144200" y="2006250"/>
            <a:ext cx="4870101" cy="2846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